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7" r:id="rId48"/>
    <p:sldId id="304" r:id="rId49"/>
    <p:sldId id="305" r:id="rId50"/>
    <p:sldId id="306" r:id="rId51"/>
    <p:sldId id="30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org/plugins/report_customsq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6FD37-E1F5-4FF6-BD3D-BBF56D6B0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Moodle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6B69CB-DB3F-4E92-BF7E-13F70C5D37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Temas</a:t>
            </a:r>
            <a:r>
              <a:rPr lang="en-US" dirty="0"/>
              <a:t>, </a:t>
            </a:r>
            <a:r>
              <a:rPr lang="es-MX" dirty="0"/>
              <a:t>Exámenes</a:t>
            </a:r>
            <a:r>
              <a:rPr lang="en-US" dirty="0"/>
              <a:t> y </a:t>
            </a:r>
            <a:r>
              <a:rPr lang="es-MX" dirty="0"/>
              <a:t>Reportes</a:t>
            </a:r>
          </a:p>
        </p:txBody>
      </p:sp>
    </p:spTree>
    <p:extLst>
      <p:ext uri="{BB962C8B-B14F-4D97-AF65-F5344CB8AC3E}">
        <p14:creationId xmlns:p14="http://schemas.microsoft.com/office/powerpoint/2010/main" val="14938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E4B39-C374-4210-9D3D-ABC79A6B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Sección principal de configuración del tema “</a:t>
            </a:r>
            <a:r>
              <a:rPr lang="es-MX" dirty="0" err="1"/>
              <a:t>certify</a:t>
            </a:r>
            <a:r>
              <a:rPr lang="es-MX" dirty="0"/>
              <a:t>”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2179A35-2BF0-4EE3-B1ED-90A2E27FF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756" y="2260600"/>
            <a:ext cx="8038888" cy="4140200"/>
          </a:xfrm>
        </p:spPr>
      </p:pic>
    </p:spTree>
    <p:extLst>
      <p:ext uri="{BB962C8B-B14F-4D97-AF65-F5344CB8AC3E}">
        <p14:creationId xmlns:p14="http://schemas.microsoft.com/office/powerpoint/2010/main" val="186020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9DBFD-3E46-4AEB-A260-968C5999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Sección </a:t>
            </a:r>
            <a:r>
              <a:rPr lang="es-MX" dirty="0" err="1"/>
              <a:t>Advanced</a:t>
            </a:r>
            <a:r>
              <a:rPr lang="es-MX" dirty="0"/>
              <a:t> tema “</a:t>
            </a:r>
            <a:r>
              <a:rPr lang="es-MX" dirty="0" err="1"/>
              <a:t>certify</a:t>
            </a:r>
            <a:r>
              <a:rPr lang="es-MX" dirty="0"/>
              <a:t>”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C337D6A-481E-4EDE-8683-D92038EA4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067" y="1714317"/>
            <a:ext cx="9149103" cy="4762683"/>
          </a:xfrm>
        </p:spPr>
      </p:pic>
    </p:spTree>
    <p:extLst>
      <p:ext uri="{BB962C8B-B14F-4D97-AF65-F5344CB8AC3E}">
        <p14:creationId xmlns:p14="http://schemas.microsoft.com/office/powerpoint/2010/main" val="235620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30D5E-1DB7-4E1C-8106-8DCE9E7A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Codigo</a:t>
            </a:r>
            <a:r>
              <a:rPr lang="es-MX" dirty="0"/>
              <a:t> CSS de el tema “</a:t>
            </a:r>
            <a:r>
              <a:rPr lang="es-MX" dirty="0" err="1"/>
              <a:t>certify</a:t>
            </a:r>
            <a:r>
              <a:rPr lang="es-MX" dirty="0"/>
              <a:t>”.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0FBEDD-D4E6-427F-B07F-164070226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código se encuentra disponible en el repositorio </a:t>
            </a:r>
            <a:r>
              <a:rPr lang="es-MX" dirty="0" err="1"/>
              <a:t>git</a:t>
            </a:r>
            <a:r>
              <a:rPr lang="es-MX" dirty="0"/>
              <a:t> en el archivo Amafore.css y la configuración del tema.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DCF880-D874-45D4-9441-537054CB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32" y="3051731"/>
            <a:ext cx="4575902" cy="29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80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3C354-D90B-4726-8630-4D9A8C1D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3A9183-AD6E-447C-BB55-B5788146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Para todos los usuarios que por default no tienen un rol de estudiante para cursos / exámenes se dejo el tema </a:t>
            </a:r>
            <a:r>
              <a:rPr lang="es-MX" dirty="0" err="1"/>
              <a:t>Moove</a:t>
            </a:r>
            <a:r>
              <a:rPr lang="es-MX" dirty="0"/>
              <a:t> sin estilos específicos. Su apariencia es la siguiente: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3BC626-4BFC-49E7-A3DC-4F224926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94" y="3304185"/>
            <a:ext cx="6996412" cy="32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85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A8086-BF1A-4F90-91EF-12248E01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Clonar tema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D565C9-2724-4188-95FC-946B8F0D1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MX" b="1" i="0" dirty="0">
                <a:effectLst/>
                <a:latin typeface="SegoeUIVariable"/>
              </a:rPr>
              <a:t>Copia del Tema Original</a:t>
            </a:r>
          </a:p>
          <a:p>
            <a:r>
              <a:rPr lang="es-MX" b="1" i="0" dirty="0">
                <a:effectLst/>
                <a:latin typeface="SegoeUIVariable"/>
              </a:rPr>
              <a:t>Renombra la Carpeta Clonada</a:t>
            </a:r>
            <a:r>
              <a:rPr lang="es-MX" b="1" dirty="0">
                <a:latin typeface="SegoeUIVariable"/>
              </a:rPr>
              <a:t> y todas la referencias al nombre del nuevo tema: </a:t>
            </a:r>
          </a:p>
          <a:p>
            <a:pPr lvl="1"/>
            <a:r>
              <a:rPr lang="es-MX" b="0" i="0" dirty="0">
                <a:effectLst/>
                <a:latin typeface="SegoeUIVariable"/>
              </a:rPr>
              <a:t>Abre “</a:t>
            </a:r>
            <a:r>
              <a:rPr lang="es-MX" b="0" i="0" dirty="0" err="1">
                <a:effectLst/>
                <a:latin typeface="SegoeUIVariable"/>
              </a:rPr>
              <a:t>theme_</a:t>
            </a:r>
            <a:r>
              <a:rPr lang="es-MX" i="0" dirty="0" err="1">
                <a:latin typeface="SegoeUIVariable"/>
              </a:rPr>
              <a:t>NombreTema</a:t>
            </a:r>
            <a:r>
              <a:rPr lang="es-MX" b="0" i="0" dirty="0" err="1">
                <a:effectLst/>
                <a:latin typeface="SegoeUIVariable"/>
              </a:rPr>
              <a:t>.php</a:t>
            </a:r>
            <a:r>
              <a:rPr lang="es-MX" b="0" i="0" dirty="0">
                <a:effectLst/>
                <a:latin typeface="SegoeUIVariable"/>
              </a:rPr>
              <a:t>” con un editor de texto y reemplaza todas las instancias de “</a:t>
            </a:r>
            <a:r>
              <a:rPr lang="es-MX" i="0" dirty="0" err="1">
                <a:latin typeface="SegoeUIVariable"/>
              </a:rPr>
              <a:t>NombreTema</a:t>
            </a:r>
            <a:r>
              <a:rPr lang="es-MX" b="0" i="0" dirty="0">
                <a:effectLst/>
                <a:latin typeface="SegoeUIVariable"/>
              </a:rPr>
              <a:t>” con “</a:t>
            </a:r>
            <a:r>
              <a:rPr lang="es-MX" b="0" i="0" dirty="0" err="1">
                <a:effectLst/>
                <a:latin typeface="SegoeUIVariable"/>
              </a:rPr>
              <a:t>Nuevo</a:t>
            </a:r>
            <a:r>
              <a:rPr lang="es-MX" i="0" dirty="0" err="1">
                <a:latin typeface="SegoeUIVariable"/>
              </a:rPr>
              <a:t>NombreTema</a:t>
            </a:r>
            <a:r>
              <a:rPr lang="es-MX" b="0" i="0" dirty="0">
                <a:effectLst/>
                <a:latin typeface="SegoeUIVariable"/>
              </a:rPr>
              <a:t>” (también en mayúsculas).</a:t>
            </a:r>
          </a:p>
          <a:p>
            <a:pPr lvl="1"/>
            <a:r>
              <a:rPr lang="es-MX" i="0" dirty="0" err="1">
                <a:latin typeface="SegoeUIVariable"/>
              </a:rPr>
              <a:t>Asegurate</a:t>
            </a:r>
            <a:r>
              <a:rPr lang="es-MX" i="0" dirty="0">
                <a:latin typeface="SegoeUIVariable"/>
              </a:rPr>
              <a:t> de que todos los nombres de los archivos con referencia a “</a:t>
            </a:r>
            <a:r>
              <a:rPr lang="es-MX" i="0" dirty="0" err="1">
                <a:latin typeface="SegoeUIVariable"/>
              </a:rPr>
              <a:t>NombreTema</a:t>
            </a:r>
            <a:r>
              <a:rPr lang="es-MX" i="0" dirty="0">
                <a:latin typeface="SegoeUIVariable"/>
              </a:rPr>
              <a:t>” cambien esa parte a </a:t>
            </a:r>
            <a:r>
              <a:rPr lang="es-MX" b="0" i="0" dirty="0">
                <a:effectLst/>
                <a:latin typeface="SegoeUIVariable"/>
              </a:rPr>
              <a:t>“</a:t>
            </a:r>
            <a:r>
              <a:rPr lang="es-MX" b="0" i="0" dirty="0" err="1">
                <a:effectLst/>
                <a:latin typeface="SegoeUIVariable"/>
              </a:rPr>
              <a:t>Nuevo</a:t>
            </a:r>
            <a:r>
              <a:rPr lang="es-MX" i="0" dirty="0" err="1">
                <a:latin typeface="SegoeUIVariable"/>
              </a:rPr>
              <a:t>NombreTema</a:t>
            </a:r>
            <a:r>
              <a:rPr lang="es-MX" b="0" i="0" dirty="0">
                <a:effectLst/>
                <a:latin typeface="SegoeUIVariable"/>
              </a:rPr>
              <a:t>”. Ejemplo: “</a:t>
            </a:r>
            <a:r>
              <a:rPr lang="es-MX" b="0" i="0" dirty="0" err="1">
                <a:effectLst/>
                <a:latin typeface="SegoeUIVariable"/>
              </a:rPr>
              <a:t>theme_</a:t>
            </a:r>
            <a:r>
              <a:rPr lang="es-MX" i="0" dirty="0" err="1">
                <a:latin typeface="SegoeUIVariable"/>
              </a:rPr>
              <a:t>NombreTema</a:t>
            </a:r>
            <a:r>
              <a:rPr lang="es-MX" b="0" i="0" dirty="0" err="1">
                <a:effectLst/>
                <a:latin typeface="SegoeUIVariable"/>
              </a:rPr>
              <a:t>.php</a:t>
            </a:r>
            <a:r>
              <a:rPr lang="es-MX" b="0" i="0" dirty="0">
                <a:effectLst/>
                <a:latin typeface="SegoeUIVariable"/>
              </a:rPr>
              <a:t>” -&gt; “</a:t>
            </a:r>
            <a:r>
              <a:rPr lang="es-MX" b="0" i="0" dirty="0" err="1">
                <a:effectLst/>
                <a:latin typeface="SegoeUIVariable"/>
              </a:rPr>
              <a:t>theme</a:t>
            </a:r>
            <a:r>
              <a:rPr lang="es-MX" b="0" i="0" dirty="0">
                <a:effectLst/>
                <a:latin typeface="SegoeUIVariable"/>
              </a:rPr>
              <a:t>_ </a:t>
            </a:r>
            <a:r>
              <a:rPr lang="es-MX" b="0" i="0" dirty="0" err="1">
                <a:effectLst/>
                <a:latin typeface="SegoeUIVariable"/>
              </a:rPr>
              <a:t>Nuevo</a:t>
            </a:r>
            <a:r>
              <a:rPr lang="es-MX" i="0" dirty="0" err="1">
                <a:latin typeface="SegoeUIVariable"/>
              </a:rPr>
              <a:t>NombreTema</a:t>
            </a:r>
            <a:r>
              <a:rPr lang="es-MX" b="0" i="0" dirty="0" err="1">
                <a:effectLst/>
                <a:latin typeface="SegoeUIVariable"/>
              </a:rPr>
              <a:t>.php</a:t>
            </a:r>
            <a:r>
              <a:rPr lang="es-MX" b="0" i="0" dirty="0">
                <a:effectLst/>
                <a:latin typeface="SegoeUIVariable"/>
              </a:rPr>
              <a:t>” </a:t>
            </a:r>
          </a:p>
          <a:p>
            <a:pPr lvl="1"/>
            <a:r>
              <a:rPr lang="es-MX" i="0" dirty="0">
                <a:latin typeface="SegoeUIVariable"/>
              </a:rPr>
              <a:t>Si lo deseas puedes personalizar los estilos CSS desde ahí o en su defecto personalizarlos en la plataforma en la parte de “</a:t>
            </a:r>
            <a:r>
              <a:rPr lang="es-MX" i="0" dirty="0" err="1">
                <a:latin typeface="SegoeUIVariable"/>
              </a:rPr>
              <a:t>Advanced</a:t>
            </a:r>
            <a:r>
              <a:rPr lang="es-MX" i="0" dirty="0">
                <a:latin typeface="SegoeUIVariable"/>
              </a:rPr>
              <a:t>” mencionado anteriormente.</a:t>
            </a:r>
            <a:endParaRPr lang="es-MX" b="0" i="0" dirty="0">
              <a:effectLst/>
              <a:latin typeface="SegoeUIVariable"/>
            </a:endParaRPr>
          </a:p>
        </p:txBody>
      </p:sp>
    </p:spTree>
    <p:extLst>
      <p:ext uri="{BB962C8B-B14F-4D97-AF65-F5344CB8AC3E}">
        <p14:creationId xmlns:p14="http://schemas.microsoft.com/office/powerpoint/2010/main" val="4211370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E6DDD-92C4-43DC-82A3-474622CC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Codigo</a:t>
            </a:r>
            <a:r>
              <a:rPr lang="es-MX" dirty="0"/>
              <a:t> de los temas </a:t>
            </a:r>
            <a:r>
              <a:rPr lang="es-MX" dirty="0" err="1"/>
              <a:t>certify</a:t>
            </a:r>
            <a:r>
              <a:rPr lang="es-MX" dirty="0"/>
              <a:t> y </a:t>
            </a:r>
            <a:r>
              <a:rPr lang="es-MX" dirty="0" err="1"/>
              <a:t>amafore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B958A6-56E8-422E-B27E-DA3E1CD1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código de ambos temas se encuentra en el repositorio </a:t>
            </a:r>
            <a:r>
              <a:rPr lang="es-MX" dirty="0" err="1"/>
              <a:t>git</a:t>
            </a:r>
            <a:r>
              <a:rPr lang="es-MX" dirty="0"/>
              <a:t>.</a:t>
            </a:r>
          </a:p>
          <a:p>
            <a:r>
              <a:rPr lang="es-MX" dirty="0"/>
              <a:t>Para instalar los temas basta con descargar sus respectivas carpetas, comprimirlas e instalarlas como </a:t>
            </a:r>
            <a:r>
              <a:rPr lang="es-MX" dirty="0" err="1"/>
              <a:t>plugins</a:t>
            </a:r>
            <a:r>
              <a:rPr lang="es-MX" dirty="0"/>
              <a:t> en Moodle, si se requiere el tipo de plugin debe </a:t>
            </a:r>
            <a:r>
              <a:rPr lang="es-MX" dirty="0" err="1"/>
              <a:t>epecificarse</a:t>
            </a:r>
            <a:r>
              <a:rPr lang="es-MX" dirty="0"/>
              <a:t> como “Tema” o “</a:t>
            </a:r>
            <a:r>
              <a:rPr lang="es-MX" dirty="0" err="1"/>
              <a:t>Theme</a:t>
            </a:r>
            <a:r>
              <a:rPr lang="es-MX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0479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B3116-D6EA-4765-B448-B3A8BADB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Pantallas de inicio de sesión diferenciadas.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B29FCC-9649-4515-BF11-DC8B99E3F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generaron 3 pantallas de inicio de sesión diferenciadas.</a:t>
            </a:r>
          </a:p>
          <a:p>
            <a:r>
              <a:rPr lang="es-MX" dirty="0"/>
              <a:t>Para cada rol se genero una ruta: </a:t>
            </a:r>
          </a:p>
          <a:p>
            <a:pPr lvl="1"/>
            <a:r>
              <a:rPr lang="es-MX" dirty="0" err="1"/>
              <a:t>pathBaseMoodle</a:t>
            </a:r>
            <a:r>
              <a:rPr lang="es-MX" dirty="0"/>
              <a:t>/examen   -&gt; Estudiantes de </a:t>
            </a:r>
            <a:r>
              <a:rPr lang="es-MX" dirty="0" err="1"/>
              <a:t>Examenes</a:t>
            </a:r>
            <a:r>
              <a:rPr lang="es-MX" dirty="0"/>
              <a:t>.</a:t>
            </a:r>
          </a:p>
          <a:p>
            <a:pPr lvl="1"/>
            <a:r>
              <a:rPr lang="es-MX" dirty="0" err="1"/>
              <a:t>pathBaseMoodle</a:t>
            </a:r>
            <a:r>
              <a:rPr lang="es-MX" dirty="0"/>
              <a:t>/</a:t>
            </a:r>
            <a:r>
              <a:rPr lang="es-MX" dirty="0" err="1"/>
              <a:t>amafore</a:t>
            </a:r>
            <a:r>
              <a:rPr lang="es-MX" dirty="0"/>
              <a:t>   -&gt; Estudiantes de </a:t>
            </a:r>
            <a:r>
              <a:rPr lang="es-MX" dirty="0" err="1"/>
              <a:t>Amafore</a:t>
            </a:r>
            <a:r>
              <a:rPr lang="es-MX" dirty="0"/>
              <a:t>.</a:t>
            </a:r>
          </a:p>
          <a:p>
            <a:pPr lvl="1"/>
            <a:r>
              <a:rPr lang="es-MX" dirty="0" err="1"/>
              <a:t>pathBaseMoodle</a:t>
            </a:r>
            <a:r>
              <a:rPr lang="es-MX" dirty="0"/>
              <a:t>/general   -&gt; Usuarios en general.</a:t>
            </a:r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65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FA4C3-EBDE-4887-9A7F-6DFC5571C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Pantallas e inicio de sesión actuales.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A96C1CD-FAB9-4C39-BEE0-14C43850A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666" y="2171700"/>
            <a:ext cx="3670934" cy="35814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7FB376-A41D-4B0B-B302-DB182D91E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66" y="2243012"/>
            <a:ext cx="3602526" cy="34387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7E0EA4-E31F-48EA-9F6C-5A35CC069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3" b="5911"/>
          <a:stretch/>
        </p:blipFill>
        <p:spPr>
          <a:xfrm>
            <a:off x="8239250" y="2171700"/>
            <a:ext cx="3646742" cy="35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7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7995-E06B-4DFB-B790-D3616F18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 propuesta de </a:t>
            </a:r>
            <a:r>
              <a:rPr lang="es-MX" dirty="0" err="1"/>
              <a:t>login</a:t>
            </a:r>
            <a:r>
              <a:rPr lang="es-MX" dirty="0"/>
              <a:t> versión AAFM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21CA05F-D0D5-4BC3-9A22-B6CD11D9F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689" y="2286000"/>
            <a:ext cx="7567021" cy="3581400"/>
          </a:xfrm>
        </p:spPr>
      </p:pic>
    </p:spTree>
    <p:extLst>
      <p:ext uri="{BB962C8B-B14F-4D97-AF65-F5344CB8AC3E}">
        <p14:creationId xmlns:p14="http://schemas.microsoft.com/office/powerpoint/2010/main" val="3719815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D4928-8558-4724-8B2D-6787ECBE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Configuraciones de Exámenes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FBDB4D8-31EF-42D2-9FB1-1707A7938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077" y="1769534"/>
            <a:ext cx="9089721" cy="4631265"/>
          </a:xfrm>
        </p:spPr>
      </p:pic>
    </p:spTree>
    <p:extLst>
      <p:ext uri="{BB962C8B-B14F-4D97-AF65-F5344CB8AC3E}">
        <p14:creationId xmlns:p14="http://schemas.microsoft.com/office/powerpoint/2010/main" val="151395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F341C-267A-48A6-A2DA-90AED5F2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0160C1-793D-4933-B26E-D480300BA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s-MX" dirty="0"/>
              <a:t>parte</a:t>
            </a:r>
            <a:r>
              <a:rPr lang="en-US" dirty="0"/>
              <a:t> de los </a:t>
            </a:r>
            <a:r>
              <a:rPr lang="es-MX" dirty="0"/>
              <a:t>requerimientos</a:t>
            </a:r>
            <a:r>
              <a:rPr lang="en-US" dirty="0"/>
              <a:t> se </a:t>
            </a:r>
            <a:r>
              <a:rPr lang="es-MX" dirty="0"/>
              <a:t>solicito</a:t>
            </a:r>
            <a:r>
              <a:rPr lang="en-US" dirty="0"/>
              <a:t> una </a:t>
            </a:r>
            <a:r>
              <a:rPr lang="es-MX" dirty="0"/>
              <a:t>apariencia</a:t>
            </a:r>
            <a:r>
              <a:rPr lang="en-US" dirty="0"/>
              <a:t> </a:t>
            </a:r>
            <a:r>
              <a:rPr lang="es-MX" dirty="0"/>
              <a:t>personalizada</a:t>
            </a:r>
            <a:r>
              <a:rPr lang="en-US" dirty="0"/>
              <a:t> para los </a:t>
            </a:r>
            <a:r>
              <a:rPr lang="es-MX" dirty="0"/>
              <a:t>cursos</a:t>
            </a:r>
            <a:r>
              <a:rPr lang="en-US" dirty="0"/>
              <a:t> que se </a:t>
            </a:r>
            <a:r>
              <a:rPr lang="es-MX" dirty="0"/>
              <a:t>ofrecen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Plataforma.</a:t>
            </a:r>
          </a:p>
          <a:p>
            <a:r>
              <a:rPr lang="es-MX" dirty="0"/>
              <a:t>Se crearon roles definidos para el tipo de alumnos que consumirán los contenidos:</a:t>
            </a:r>
          </a:p>
          <a:p>
            <a:pPr lvl="1"/>
            <a:r>
              <a:rPr lang="es-MX" dirty="0" err="1"/>
              <a:t>Sutudet_exam</a:t>
            </a:r>
            <a:r>
              <a:rPr lang="es-MX" dirty="0"/>
              <a:t>  para los exámenes de certificación</a:t>
            </a:r>
          </a:p>
          <a:p>
            <a:pPr lvl="1"/>
            <a:r>
              <a:rPr lang="es-MX" dirty="0" err="1"/>
              <a:t>Student_amafore</a:t>
            </a:r>
            <a:r>
              <a:rPr lang="es-MX" dirty="0"/>
              <a:t> para los cursos de la </a:t>
            </a:r>
            <a:r>
              <a:rPr lang="es-MX" dirty="0" err="1"/>
              <a:t>amafore</a:t>
            </a:r>
            <a:endParaRPr lang="es-MX" dirty="0"/>
          </a:p>
          <a:p>
            <a:r>
              <a:rPr lang="es-MX" dirty="0"/>
              <a:t>Para cada rol se modifico el tema base </a:t>
            </a:r>
            <a:r>
              <a:rPr lang="es-MX" dirty="0" err="1"/>
              <a:t>Moove</a:t>
            </a:r>
            <a:r>
              <a:rPr lang="es-MX" dirty="0"/>
              <a:t> y se personalizo para que usara los logos y colores de la identidad correspondiente.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004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88F40-41FC-47D8-98CC-85A3B62B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Configuración del Modulo </a:t>
            </a:r>
            <a:r>
              <a:rPr lang="es-MX" dirty="0" err="1"/>
              <a:t>Quizz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3C1F28-7DE9-4BE6-98F2-C47A98452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Para aplicar de manera eficaz el examen se requieren de ciertas configuraciones, en las siguientes secciones se muestran y explican esas configuraciones.</a:t>
            </a:r>
          </a:p>
          <a:p>
            <a:pPr lvl="1"/>
            <a:r>
              <a:rPr lang="es-MX" dirty="0"/>
              <a:t>Como primer punto, la sección general donde podemos agregar instrucciones al estudiante.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0429A9-E5E2-4A5F-BB09-86E6A6A6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66" y="3703178"/>
            <a:ext cx="7251835" cy="27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79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E35DF-D442-4A50-8D18-5A61B33C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Restricciones de tiempo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9E5142-CFD4-4DE0-BFC1-916EA10D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posible programar una fecha de disponibilidad del examen, la fecha de cierre y la duración de la prueba. Si el alumno no cumple con esos parámetros no podrá acceder. Si agota su tiempo el examen se enviara automáticamente.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44B4E5-3B42-42EA-BBB4-5300F192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63" y="3653601"/>
            <a:ext cx="9397674" cy="232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5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063F4-7A8A-41D6-A5A3-515A0F45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Configuración de intentos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E4A3D7-4553-4337-9184-CE832D312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Para limitar el numero de intentos debemos ingresar a la sección de calificación y establecer el numero de intentos en 1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9E89F4-2FDE-43EF-A914-D1CB8CBE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06" y="3488652"/>
            <a:ext cx="6001588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D3394-4212-470D-B96C-CA55A929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 de presentación de preguntas.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BA4E03-9A2C-4F33-A729-53742259B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Para que se presente una pregunta por pagina y el alumno no pueda regresar a la pregunta anterior una vez enviada se debe elegir la siguiente configuración</a:t>
            </a:r>
          </a:p>
          <a:p>
            <a:pPr lvl="1"/>
            <a:r>
              <a:rPr lang="es-MX" dirty="0"/>
              <a:t>Nota: Si se elige la navegación secuencial, el alumno no podrá regresar a preguntas anteriores, por lo que deberá contestar su pregunta actual.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FDF9EA-5CEA-4192-9EBD-19ABC506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3852333"/>
            <a:ext cx="8021169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29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83E41-F4B0-4398-8AC7-24BD5C91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Comportamiento de las preguntas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5E28A-F5AC-4311-AF45-14D272A38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posible ordenar las respuestas al azar para tener un grado mayor de aleatoriedad, en este caso no se selecciono así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AB4212-3A4F-42C6-8CA3-032C9A96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3741614"/>
            <a:ext cx="8230749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5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D127A-B50C-4669-BDE9-A9A4428B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Opciones de retroalimentación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55C047-2CA4-4C98-B1E8-4D3D1BA1C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el caso del examen de certificación, la retroalimentación es proporcionada por el experto, por tanto se debe cuidar que toda retroalimentación este deshabilitada: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24E4AE-9211-4B2E-9447-B1FCC3A7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571" y="3047123"/>
            <a:ext cx="6368857" cy="34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4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4ABB1-8A75-40D1-B346-AD721539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Condiciones de Finalización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1723B1-AD68-47D3-B6A4-8599DA44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1800"/>
            <a:ext cx="9601200" cy="4165600"/>
          </a:xfrm>
        </p:spPr>
        <p:txBody>
          <a:bodyPr/>
          <a:lstStyle/>
          <a:p>
            <a:r>
              <a:rPr lang="es-MX" dirty="0"/>
              <a:t>Para cada modulo es necesario establecer una condición de finalización, ya que esto nos ayudara en la sección de restricciones que veremos mas adelante.</a:t>
            </a:r>
          </a:p>
          <a:p>
            <a:r>
              <a:rPr lang="es-MX" dirty="0"/>
              <a:t>Se eligió la condición de recibir una calificación, ya que de esta manera la actividad se marcara como completada automáticamente una vez que el alumno termine su examen.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2C7C33-5E8D-4DEE-A995-18E72010A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74" y="3187700"/>
            <a:ext cx="6438452" cy="344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80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ECD36-B592-4BD0-B00E-BE2E55D0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Restricciones de Acceso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B1B54A-C69D-41A2-A293-D0635790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Para el primer Modulo no se requiere ninguna restricción de acceso adicional a la establecida en la sección de Tiempo, por tanto para el primer modulo la configuración se establece como: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C32F18-5127-4651-B1D8-8D63F73E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58" y="3665939"/>
            <a:ext cx="6506483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3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807D9-3712-4369-B0E9-1EDE18D6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Restricción de acceso Módulos M1 … Mn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D1A82-CD93-4400-AE4A-3D30AFE08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Para los módulos 2 y posteriores es necesaria una restricción de acceso, de esta manera logramos que los alumnos contesten cada modulo de manera secuencial.</a:t>
            </a:r>
          </a:p>
          <a:p>
            <a:r>
              <a:rPr lang="es-MX" dirty="0"/>
              <a:t>En la sección Finalización de la actividad, elegiremos la actividad que debimos completar con anterioridad para accede al modulo examen que estamos configurando, el ejemplo se muestra a continuación.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B928E6-A89F-4E5D-84E2-11F8E163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40" y="4354330"/>
            <a:ext cx="7350519" cy="172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9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F2E03-9912-4BC1-B553-2594BFD5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Calificador de Moodle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71092-0D32-4D9A-95AD-51D09F2C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calificador de Moodle es una sección del curso que nos permite observar los resultados de nuestros alumnos, ponderar actividades y revisar promedios.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A611B3-B87E-4407-9B0F-6C20E685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3274265"/>
            <a:ext cx="6096001" cy="32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83CBF-698D-4A5E-AF7F-C608BC88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</a:t>
            </a:r>
            <a:r>
              <a:rPr lang="en-US" dirty="0"/>
              <a:t> certify / </a:t>
            </a:r>
            <a:r>
              <a:rPr lang="es-MX" dirty="0"/>
              <a:t>Exámenes</a:t>
            </a:r>
            <a:r>
              <a:rPr lang="en-US" dirty="0"/>
              <a:t> </a:t>
            </a:r>
            <a:r>
              <a:rPr lang="es-MX" dirty="0"/>
              <a:t>certificación</a:t>
            </a:r>
            <a:r>
              <a:rPr lang="en-US" dirty="0"/>
              <a:t> AAFM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364070-36E9-4320-A09F-E724A0F0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96" y="2082800"/>
            <a:ext cx="8363004" cy="43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06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5DF1B-CF03-421F-9E38-41C6E1EB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Menú Configuración Calificador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BCF0841-B1B3-4CEE-B9AE-21330BBA3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254" y="2286000"/>
            <a:ext cx="7463891" cy="3581400"/>
          </a:xfrm>
        </p:spPr>
      </p:pic>
    </p:spTree>
    <p:extLst>
      <p:ext uri="{BB962C8B-B14F-4D97-AF65-F5344CB8AC3E}">
        <p14:creationId xmlns:p14="http://schemas.microsoft.com/office/powerpoint/2010/main" val="1028782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F218B-4CB5-4DD4-B100-FFB38D1A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Ponderando nuestros módulos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A8FD7A-8F40-40E4-9B2D-3D0D232E8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posible ajustar las ponderaciones para cada modulo, de esta forma en Moodle se almacenaran las calificaciones según nuestras ponderaciones.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C328F9-CF53-4D85-B5CB-60DD9718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29" y="3077677"/>
            <a:ext cx="6433621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46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CA216-8DF8-4510-BEBC-8FEF7D2A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Participantes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9EEBB7-E589-44E5-9E2D-844E7FB05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posible dividir a los alumnos en grupos, de esta manera podemos segmentar nuestras aplicaciones y datos, ejemplo: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25A62E-FF85-46C9-BD6E-2511FDC4C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261091"/>
            <a:ext cx="7467600" cy="24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89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40AC3-1522-4DE7-8C08-01527BB7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Fecha de inscripción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D2937-37A8-4B16-B8A0-A3752DF5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Si nosotros configuramos la inscripción del alumno para que comience en determinada fecha podemos evitar que ingrese a el curso en general antes de tiempo. Esto es útil cuando la fecha se acerca y aun estamos realizando modificaciones,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478750-B1D6-42B0-8EA8-9BD69746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30" y="3651722"/>
            <a:ext cx="4715139" cy="28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4ED46-0A0A-4148-9743-5B664C0D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4A101B-12FE-4A1F-A90D-A274C49BE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s-MX" dirty="0"/>
              <a:t>Para el modulo de reportes se uso un plugin nombrado “</a:t>
            </a:r>
            <a:r>
              <a:rPr lang="es-MX" b="1" i="0" dirty="0">
                <a:solidFill>
                  <a:srgbClr val="194866"/>
                </a:solidFill>
                <a:effectLst/>
                <a:latin typeface="Open Sans" panose="020B0604020202020204" pitchFamily="34" charset="0"/>
              </a:rPr>
              <a:t>Ad-hoc </a:t>
            </a:r>
            <a:r>
              <a:rPr lang="es-MX" b="1" i="0" dirty="0" err="1">
                <a:solidFill>
                  <a:srgbClr val="194866"/>
                </a:solidFill>
                <a:effectLst/>
                <a:latin typeface="Open Sans" panose="020B0604020202020204" pitchFamily="34" charset="0"/>
              </a:rPr>
              <a:t>database</a:t>
            </a:r>
            <a:r>
              <a:rPr lang="es-MX" b="1" i="0" dirty="0">
                <a:solidFill>
                  <a:srgbClr val="194866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s-MX" b="1" i="0" dirty="0" err="1">
                <a:solidFill>
                  <a:srgbClr val="194866"/>
                </a:solidFill>
                <a:effectLst/>
                <a:latin typeface="Open Sans" panose="020B0604020202020204" pitchFamily="34" charset="0"/>
              </a:rPr>
              <a:t>queries</a:t>
            </a:r>
            <a:r>
              <a:rPr lang="es-MX" dirty="0"/>
              <a:t>” </a:t>
            </a:r>
            <a:r>
              <a:rPr lang="es-MX" dirty="0">
                <a:hlinkClick r:id="rId2"/>
              </a:rPr>
              <a:t>Moodle </a:t>
            </a:r>
            <a:r>
              <a:rPr lang="es-MX" dirty="0" err="1">
                <a:hlinkClick r:id="rId2"/>
              </a:rPr>
              <a:t>plugins</a:t>
            </a:r>
            <a:r>
              <a:rPr lang="es-MX" dirty="0">
                <a:hlinkClick r:id="rId2"/>
              </a:rPr>
              <a:t> </a:t>
            </a:r>
            <a:r>
              <a:rPr lang="es-MX" dirty="0" err="1">
                <a:hlinkClick r:id="rId2"/>
              </a:rPr>
              <a:t>directory</a:t>
            </a:r>
            <a:r>
              <a:rPr lang="es-MX" dirty="0">
                <a:hlinkClick r:id="rId2"/>
              </a:rPr>
              <a:t>: Ad-hoc </a:t>
            </a:r>
            <a:r>
              <a:rPr lang="es-MX" dirty="0" err="1">
                <a:hlinkClick r:id="rId2"/>
              </a:rPr>
              <a:t>database</a:t>
            </a:r>
            <a:r>
              <a:rPr lang="es-MX" dirty="0">
                <a:hlinkClick r:id="rId2"/>
              </a:rPr>
              <a:t> </a:t>
            </a:r>
            <a:r>
              <a:rPr lang="es-MX" dirty="0" err="1">
                <a:hlinkClick r:id="rId2"/>
              </a:rPr>
              <a:t>queries</a:t>
            </a:r>
            <a:r>
              <a:rPr lang="es-MX" dirty="0">
                <a:hlinkClick r:id="rId2"/>
              </a:rPr>
              <a:t> | Moodle.org</a:t>
            </a:r>
            <a:endParaRPr lang="es-MX" dirty="0"/>
          </a:p>
          <a:p>
            <a:pPr algn="l"/>
            <a:r>
              <a:rPr lang="es-MX" dirty="0"/>
              <a:t>Las consultas se realizan por medio de lenguaje SQL</a:t>
            </a:r>
          </a:p>
          <a:p>
            <a:pPr algn="l"/>
            <a:r>
              <a:rPr lang="es-MX" dirty="0"/>
              <a:t>El plugin se configuro para solo permitir operaciones de consulta.</a:t>
            </a:r>
          </a:p>
          <a:p>
            <a:pPr algn="l"/>
            <a:r>
              <a:rPr lang="es-MX" dirty="0"/>
              <a:t>Se genero la categoría de exámenes de certificación para los reportes de la certificación.</a:t>
            </a:r>
          </a:p>
        </p:txBody>
      </p:sp>
    </p:spTree>
    <p:extLst>
      <p:ext uri="{BB962C8B-B14F-4D97-AF65-F5344CB8AC3E}">
        <p14:creationId xmlns:p14="http://schemas.microsoft.com/office/powerpoint/2010/main" val="88347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DD8C6-8E17-4050-AFFE-A1AE6CB5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los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50996D-3B0B-436A-BD3B-2E4E3F743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el modulo de administración del sitio ingresamos a la parte de reportes y buscamos “Consultas Ad-hoc a </a:t>
            </a:r>
            <a:r>
              <a:rPr lang="es-MX" dirty="0" err="1"/>
              <a:t>BaseDatos</a:t>
            </a:r>
            <a:r>
              <a:rPr lang="es-MX" dirty="0"/>
              <a:t>”: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75FE5D-83D7-42C0-8A22-1C91340D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073" y="3022292"/>
            <a:ext cx="5923527" cy="323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4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39A44-6617-450A-B3EB-1D6AC109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Elegimos la categoría de exámenes de certificación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AC2AE3-BF2B-4B21-B53D-2AF05397C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073143"/>
            <a:ext cx="9601200" cy="2007114"/>
          </a:xfrm>
        </p:spPr>
      </p:pic>
    </p:spTree>
    <p:extLst>
      <p:ext uri="{BB962C8B-B14F-4D97-AF65-F5344CB8AC3E}">
        <p14:creationId xmlns:p14="http://schemas.microsoft.com/office/powerpoint/2010/main" val="4016069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91020-ADA5-49DB-BACC-95CD557A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Tendremos acceso a 2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28F633-7584-4F55-9CE5-F43A811B7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código de cada reporte se encuentra en el repositorio Git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8A690B-61E9-432A-8906-9D721937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94662"/>
            <a:ext cx="9879451" cy="212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55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7CD0C-C385-42B9-B86B-0BBCD187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Reporte por Usuario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35F6732-60FF-4634-BD34-29695C5D6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559" y="2286000"/>
            <a:ext cx="8994751" cy="3886200"/>
          </a:xfrm>
        </p:spPr>
      </p:pic>
    </p:spTree>
    <p:extLst>
      <p:ext uri="{BB962C8B-B14F-4D97-AF65-F5344CB8AC3E}">
        <p14:creationId xmlns:p14="http://schemas.microsoft.com/office/powerpoint/2010/main" val="469522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7D277-D4E3-4057-BA90-BD7DE63D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Parámetros reporte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532E8-9C6E-42CA-932F-C061D5548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reporte recibe 2 parámetros:</a:t>
            </a:r>
          </a:p>
          <a:p>
            <a:pPr lvl="1"/>
            <a:r>
              <a:rPr lang="es-MX" dirty="0"/>
              <a:t>El </a:t>
            </a:r>
            <a:r>
              <a:rPr lang="es-MX" dirty="0" err="1"/>
              <a:t>course_id</a:t>
            </a:r>
            <a:r>
              <a:rPr lang="es-MX" dirty="0"/>
              <a:t> que debe referencial al id de nuestro curso/examen en Moodle.</a:t>
            </a:r>
          </a:p>
          <a:p>
            <a:pPr lvl="1"/>
            <a:r>
              <a:rPr lang="es-MX" dirty="0"/>
              <a:t>El </a:t>
            </a:r>
            <a:r>
              <a:rPr lang="es-MX" dirty="0" err="1"/>
              <a:t>group_name</a:t>
            </a:r>
            <a:r>
              <a:rPr lang="es-MX" dirty="0"/>
              <a:t> que debe hacer referencia al nombre de un grupo perteneciente a </a:t>
            </a:r>
            <a:r>
              <a:rPr lang="es-MX" dirty="0" err="1"/>
              <a:t>nustro</a:t>
            </a:r>
            <a:r>
              <a:rPr lang="es-MX" dirty="0"/>
              <a:t> curso/examen en Moodle.</a:t>
            </a:r>
          </a:p>
          <a:p>
            <a:pPr marL="530352" lvl="1" indent="0">
              <a:buNone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E1C9AC-054D-4A08-832C-ABFDE5B0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16" y="3811960"/>
            <a:ext cx="603016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8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382AB-FD47-43D4-ADC9-2AA97F1D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Configuraciones del tema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240FD-8775-4244-A7A1-5704F960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Para configurar el tema se debe navegar a </a:t>
            </a:r>
            <a:r>
              <a:rPr lang="es-MX" dirty="0" err="1"/>
              <a:t>Administracion</a:t>
            </a:r>
            <a:r>
              <a:rPr lang="es-MX" dirty="0"/>
              <a:t> del sitio -&gt; Apariencia</a:t>
            </a:r>
          </a:p>
          <a:p>
            <a:pPr lvl="1"/>
            <a:r>
              <a:rPr lang="es-MX" dirty="0"/>
              <a:t>En la sección Temas se debe buscar la opción “</a:t>
            </a:r>
            <a:r>
              <a:rPr lang="es-MX" dirty="0" err="1"/>
              <a:t>certify</a:t>
            </a:r>
            <a:r>
              <a:rPr lang="es-MX" dirty="0"/>
              <a:t>”.</a:t>
            </a:r>
          </a:p>
          <a:p>
            <a:pPr lvl="1"/>
            <a:r>
              <a:rPr lang="es-MX" dirty="0"/>
              <a:t>Una vez dentro se encontrara una pantalla que nos mostrara configuraciones para el logo y colores generales.</a:t>
            </a:r>
          </a:p>
          <a:p>
            <a:pPr lvl="1"/>
            <a:r>
              <a:rPr lang="es-MX" dirty="0"/>
              <a:t>Existe una sección llamada “</a:t>
            </a:r>
            <a:r>
              <a:rPr lang="es-MX" dirty="0" err="1"/>
              <a:t>Advanced</a:t>
            </a:r>
            <a:r>
              <a:rPr lang="es-MX" dirty="0"/>
              <a:t>”, en ella es posible modificar el tema mediante estilos CSS.</a:t>
            </a:r>
          </a:p>
          <a:p>
            <a:r>
              <a:rPr lang="es-MX" dirty="0"/>
              <a:t>A continuación se muestran las pantallas antes mencionadas.</a:t>
            </a:r>
          </a:p>
        </p:txBody>
      </p:sp>
    </p:spTree>
    <p:extLst>
      <p:ext uri="{BB962C8B-B14F-4D97-AF65-F5344CB8AC3E}">
        <p14:creationId xmlns:p14="http://schemas.microsoft.com/office/powerpoint/2010/main" val="716261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473BE-43AB-4A06-AEDC-B8D0ECC9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Mostrando resultados.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8FDE8E-A70C-4246-8C59-F8FD02CAF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Si ejecutamos el reporte, se desplegara el resultado de nuestra consulta, parámetros incorrectos o sin datos nos pueden retornar una pantalla sin datos. Si es exitosa la consulta, se mostrara una pantalla similar a la siguiente.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0C61B3-54E7-46EB-9F85-068CAD9E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86" y="3429000"/>
            <a:ext cx="6882028" cy="31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39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24495-089B-4E43-B3BE-3B98866E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Descargar reporte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C367B-3CFF-4C9F-87E5-A05B2C12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Podemos descargar nuestro reporte en diferentes formatos para su posterior procesamiento, en este caso se debe descargar en formato </a:t>
            </a:r>
            <a:r>
              <a:rPr lang="es-MX" dirty="0" err="1"/>
              <a:t>csv</a:t>
            </a:r>
            <a:r>
              <a:rPr lang="es-MX" dirty="0"/>
              <a:t> para evitar problemas con los datos de tipo numero.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E87A42-0156-462D-89EA-217C209F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58" y="3429000"/>
            <a:ext cx="650648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AD303-17E1-42D8-8E8A-165CC4E7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Editar reporte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3093C1-F7FD-4960-9878-E7274A7EE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Podemos editar el reporte para configurar parámetros adicionales según sea necesario: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4F8BEA-7E29-4A92-B8CD-0B2E0718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82" y="3036169"/>
            <a:ext cx="7049036" cy="35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6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843FF-045B-4F9D-8082-D26317E6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código SQL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2F4F8-A2BB-4301-8532-6D3823137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105400" cy="3581400"/>
          </a:xfrm>
        </p:spPr>
        <p:txBody>
          <a:bodyPr/>
          <a:lstStyle/>
          <a:p>
            <a:pPr algn="just"/>
            <a:r>
              <a:rPr lang="es-MX" dirty="0"/>
              <a:t>El código SQL se encuentra disponible en el repositorio GIT bajo el archivo nombrado “</a:t>
            </a:r>
            <a:r>
              <a:rPr lang="es-MX" dirty="0" err="1"/>
              <a:t>ReporteusuariosCalificacionModulos.sql</a:t>
            </a:r>
            <a:r>
              <a:rPr lang="es-MX" dirty="0"/>
              <a:t>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6196A0-53FF-4FC2-975C-A680AD99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326" y="1428750"/>
            <a:ext cx="3733474" cy="51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50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7CD0C-C385-42B9-B86B-0BBCD187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Reporte por Preguntas de Módulos con datos de Usuario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E354E2-9D32-4B11-8A56-9AD35A50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70" y="2348422"/>
            <a:ext cx="10050794" cy="344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5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7D277-D4E3-4057-BA90-BD7DE63D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Parámetros reporte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0532E8-9C6E-42CA-932F-C061D5548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reporte recibe 2 parámetros:</a:t>
            </a:r>
          </a:p>
          <a:p>
            <a:pPr lvl="1"/>
            <a:r>
              <a:rPr lang="es-MX" dirty="0"/>
              <a:t>El </a:t>
            </a:r>
            <a:r>
              <a:rPr lang="es-MX" dirty="0" err="1"/>
              <a:t>course_id</a:t>
            </a:r>
            <a:r>
              <a:rPr lang="es-MX" dirty="0"/>
              <a:t> que debe referencial al id de nuestro curso/examen en Moodle.</a:t>
            </a:r>
          </a:p>
          <a:p>
            <a:pPr lvl="1"/>
            <a:r>
              <a:rPr lang="es-MX" dirty="0"/>
              <a:t>El </a:t>
            </a:r>
            <a:r>
              <a:rPr lang="es-MX" dirty="0" err="1"/>
              <a:t>group_name</a:t>
            </a:r>
            <a:r>
              <a:rPr lang="es-MX" dirty="0"/>
              <a:t> que debe hacer referencia al nombre de un grupo perteneciente a </a:t>
            </a:r>
            <a:r>
              <a:rPr lang="es-MX" dirty="0" err="1"/>
              <a:t>nustro</a:t>
            </a:r>
            <a:r>
              <a:rPr lang="es-MX" dirty="0"/>
              <a:t> curso/examen en Moodle.</a:t>
            </a:r>
          </a:p>
          <a:p>
            <a:pPr marL="530352" lvl="1" indent="0">
              <a:buNone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E1C9AC-054D-4A08-832C-ABFDE5B0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16" y="3811960"/>
            <a:ext cx="603016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67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473BE-43AB-4A06-AEDC-B8D0ECC9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Mostrando resultados.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8FDE8E-A70C-4246-8C59-F8FD02CAF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Si ejecutamos el reporte, se desplegara el resultado de nuestra consulta, parámetros incorrectos o sin datos nos pueden retornar una pantalla sin datos. Si es exitosa la consulta, se mostrara una pantalla similar a la siguiente.</a:t>
            </a:r>
          </a:p>
          <a:p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D5DFE2-2ADC-4970-9E0B-ACE6E946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12" y="3429000"/>
            <a:ext cx="7579775" cy="34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90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D59AD-AE2E-40A1-A066-FB41127A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Campos del reporte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1FD927-79B6-46C7-9C39-FFD45BEB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969933" cy="3581400"/>
          </a:xfrm>
        </p:spPr>
        <p:txBody>
          <a:bodyPr>
            <a:normAutofit lnSpcReduction="10000"/>
          </a:bodyPr>
          <a:lstStyle/>
          <a:p>
            <a:r>
              <a:rPr lang="es-MX" b="1" i="0" dirty="0" err="1">
                <a:solidFill>
                  <a:srgbClr val="1D2125"/>
                </a:solidFill>
                <a:effectLst/>
                <a:latin typeface="Roboto" panose="020B0604020202020204" pitchFamily="2" charset="0"/>
              </a:rPr>
              <a:t>student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B0604020202020204" pitchFamily="2" charset="0"/>
              </a:rPr>
              <a:t> id -&gt; </a:t>
            </a:r>
            <a:r>
              <a:rPr lang="es-MX" i="0" dirty="0">
                <a:solidFill>
                  <a:srgbClr val="1D2125"/>
                </a:solidFill>
                <a:effectLst/>
                <a:latin typeface="Roboto" panose="020B0604020202020204" pitchFamily="2" charset="0"/>
              </a:rPr>
              <a:t>Id del estudiante</a:t>
            </a:r>
          </a:p>
          <a:p>
            <a:r>
              <a:rPr lang="es-MX" b="1" i="0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nombreCompleto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 -&gt; </a:t>
            </a:r>
            <a:r>
              <a:rPr lang="es-MX" dirty="0">
                <a:solidFill>
                  <a:srgbClr val="1D2125"/>
                </a:solidFill>
                <a:latin typeface="Roboto" panose="020B0604020202020204" pitchFamily="2" charset="0"/>
              </a:rPr>
              <a:t>Nombre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-MX" dirty="0">
                <a:solidFill>
                  <a:srgbClr val="1D2125"/>
                </a:solidFill>
                <a:latin typeface="Roboto" panose="020B0604020202020204" pitchFamily="2" charset="0"/>
              </a:rPr>
              <a:t>Estudiante</a:t>
            </a:r>
          </a:p>
          <a:p>
            <a:r>
              <a:rPr lang="es-MX" b="1" i="0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Institucion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 -&gt; </a:t>
            </a:r>
            <a:r>
              <a:rPr lang="es-MX" dirty="0">
                <a:solidFill>
                  <a:srgbClr val="1D2125"/>
                </a:solidFill>
                <a:latin typeface="Roboto" panose="020B0604020202020204" pitchFamily="2" charset="0"/>
              </a:rPr>
              <a:t>Escuela / Institución</a:t>
            </a:r>
          </a:p>
          <a:p>
            <a:r>
              <a:rPr lang="es-MX" b="1" i="0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Maestria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 -&gt; </a:t>
            </a:r>
            <a:r>
              <a:rPr lang="es-MX" dirty="0" err="1">
                <a:solidFill>
                  <a:srgbClr val="1D2125"/>
                </a:solidFill>
                <a:latin typeface="Roboto" panose="020B0604020202020204" pitchFamily="2" charset="0"/>
              </a:rPr>
              <a:t>Maestria</a:t>
            </a:r>
            <a:r>
              <a:rPr lang="es-MX" dirty="0">
                <a:solidFill>
                  <a:srgbClr val="1D2125"/>
                </a:solidFill>
                <a:latin typeface="Roboto" panose="020B0604020202020204" pitchFamily="2" charset="0"/>
              </a:rPr>
              <a:t> / Especialidad</a:t>
            </a:r>
          </a:p>
          <a:p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Campus -&gt; </a:t>
            </a:r>
            <a:r>
              <a:rPr lang="es-MX" dirty="0">
                <a:solidFill>
                  <a:srgbClr val="1D2125"/>
                </a:solidFill>
                <a:latin typeface="Roboto" panose="020B0604020202020204" pitchFamily="2" charset="0"/>
              </a:rPr>
              <a:t>Campus Universitario</a:t>
            </a:r>
          </a:p>
          <a:p>
            <a:r>
              <a:rPr lang="es-MX" b="1" i="0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Pais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 -&gt; </a:t>
            </a:r>
            <a:r>
              <a:rPr lang="es-MX" b="1" i="0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Pais</a:t>
            </a:r>
            <a:endParaRPr lang="es-MX" b="1" i="0" dirty="0">
              <a:solidFill>
                <a:srgbClr val="1D2125"/>
              </a:solidFill>
              <a:effectLst/>
              <a:latin typeface="Roboto" panose="02000000000000000000" pitchFamily="2" charset="0"/>
            </a:endParaRPr>
          </a:p>
          <a:p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Modulo -&gt; </a:t>
            </a:r>
            <a:r>
              <a:rPr lang="es-MX" dirty="0">
                <a:solidFill>
                  <a:srgbClr val="1D2125"/>
                </a:solidFill>
                <a:latin typeface="Roboto" panose="020B0604020202020204" pitchFamily="2" charset="0"/>
              </a:rPr>
              <a:t>Modulo Quiz de la sección Examen</a:t>
            </a:r>
          </a:p>
          <a:p>
            <a:endParaRPr lang="es-MX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48C136E-16C4-47DC-AD6C-034550E4DB32}"/>
              </a:ext>
            </a:extLst>
          </p:cNvPr>
          <p:cNvSpPr txBox="1">
            <a:spLocks/>
          </p:cNvSpPr>
          <p:nvPr/>
        </p:nvSpPr>
        <p:spPr>
          <a:xfrm>
            <a:off x="6341533" y="2286000"/>
            <a:ext cx="4969933" cy="358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i="0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CalificacionModulo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 -&gt; </a:t>
            </a:r>
            <a:r>
              <a:rPr lang="es-MX" sz="2400" dirty="0" err="1">
                <a:solidFill>
                  <a:srgbClr val="1D2125"/>
                </a:solidFill>
                <a:latin typeface="Roboto" panose="020B0604020202020204" pitchFamily="2" charset="0"/>
              </a:rPr>
              <a:t>Calificacion</a:t>
            </a:r>
            <a:r>
              <a:rPr lang="es-MX" sz="2400" dirty="0">
                <a:solidFill>
                  <a:srgbClr val="1D2125"/>
                </a:solidFill>
                <a:latin typeface="Roboto" panose="020B0604020202020204" pitchFamily="2" charset="0"/>
              </a:rPr>
              <a:t> del </a:t>
            </a:r>
            <a:r>
              <a:rPr lang="es-MX" sz="2400" dirty="0" err="1">
                <a:solidFill>
                  <a:srgbClr val="1D2125"/>
                </a:solidFill>
                <a:latin typeface="Roboto" panose="020B0604020202020204" pitchFamily="2" charset="0"/>
              </a:rPr>
              <a:t>Quizz</a:t>
            </a:r>
            <a:endParaRPr lang="es-MX" sz="2400" dirty="0">
              <a:solidFill>
                <a:srgbClr val="1D2125"/>
              </a:solidFill>
              <a:latin typeface="Roboto" panose="020B0604020202020204" pitchFamily="2" charset="0"/>
            </a:endParaRPr>
          </a:p>
          <a:p>
            <a:r>
              <a:rPr lang="es-MX" b="1" i="0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PreguntaAsignadaAlAlumno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 -&gt; </a:t>
            </a:r>
            <a:r>
              <a:rPr lang="es-MX" sz="2400" dirty="0">
                <a:solidFill>
                  <a:srgbClr val="1D2125"/>
                </a:solidFill>
                <a:latin typeface="Roboto" panose="020B0604020202020204" pitchFamily="2" charset="0"/>
              </a:rPr>
              <a:t>Pregunta que contesto</a:t>
            </a:r>
          </a:p>
          <a:p>
            <a:r>
              <a:rPr lang="es-MX" b="1" i="0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flagCorrect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 -&gt; </a:t>
            </a:r>
            <a:r>
              <a:rPr lang="es-MX" sz="2400" dirty="0">
                <a:solidFill>
                  <a:srgbClr val="1D2125"/>
                </a:solidFill>
                <a:latin typeface="Roboto" panose="020B0604020202020204" pitchFamily="2" charset="0"/>
              </a:rPr>
              <a:t>si el valor es 1 se contesto correctamente, 0 para incorrecta</a:t>
            </a:r>
          </a:p>
          <a:p>
            <a:r>
              <a:rPr lang="es-MX" b="1" i="0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RespuestaCorrecta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 -&gt; </a:t>
            </a:r>
            <a:r>
              <a:rPr lang="es-MX" sz="2400" dirty="0">
                <a:solidFill>
                  <a:srgbClr val="1D2125"/>
                </a:solidFill>
                <a:latin typeface="Roboto" panose="020B0604020202020204" pitchFamily="2" charset="0"/>
              </a:rPr>
              <a:t>la respuesta correcta a la pregunta</a:t>
            </a:r>
          </a:p>
          <a:p>
            <a:r>
              <a:rPr lang="es-MX" b="1" i="0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RespuestaDadaPorElUsuario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 -&gt; </a:t>
            </a:r>
            <a:r>
              <a:rPr lang="es-MX" sz="2400" dirty="0">
                <a:solidFill>
                  <a:srgbClr val="1D2125"/>
                </a:solidFill>
                <a:latin typeface="Roboto" panose="020B0604020202020204" pitchFamily="2" charset="0"/>
              </a:rPr>
              <a:t>La respuesta que dio el alumno</a:t>
            </a:r>
          </a:p>
          <a:p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Opcion1</a:t>
            </a:r>
            <a:r>
              <a:rPr lang="es-MX" b="1" dirty="0">
                <a:solidFill>
                  <a:srgbClr val="1D2125"/>
                </a:solidFill>
                <a:latin typeface="Roboto" panose="02000000000000000000" pitchFamily="2" charset="0"/>
              </a:rPr>
              <a:t> … </a:t>
            </a:r>
            <a:r>
              <a:rPr lang="es-MX" b="1" i="0" dirty="0" err="1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OpcionN</a:t>
            </a:r>
            <a:r>
              <a:rPr lang="es-MX" b="1" i="0" dirty="0">
                <a:solidFill>
                  <a:srgbClr val="1D2125"/>
                </a:solidFill>
                <a:effectLst/>
                <a:latin typeface="Roboto" panose="02000000000000000000" pitchFamily="2" charset="0"/>
              </a:rPr>
              <a:t>  -&gt;</a:t>
            </a:r>
            <a:r>
              <a:rPr lang="es-MX" sz="2400" dirty="0">
                <a:solidFill>
                  <a:srgbClr val="1D2125"/>
                </a:solidFill>
                <a:latin typeface="Roboto" panose="020B0604020202020204" pitchFamily="2" charset="0"/>
              </a:rPr>
              <a:t> todas las posibles respuestas a la pregunta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69105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24495-089B-4E43-B3BE-3B98866E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Descargar reporte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C367B-3CFF-4C9F-87E5-A05B2C12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Podemos descargar nuestro reporte en diferentes formatos para su posterior procesamiento, en este caso se debe descargar en formato </a:t>
            </a:r>
            <a:r>
              <a:rPr lang="es-MX" dirty="0" err="1"/>
              <a:t>csv</a:t>
            </a:r>
            <a:r>
              <a:rPr lang="es-MX" dirty="0"/>
              <a:t> para evitar problemas con los datos de tipo numero. 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E87A42-0156-462D-89EA-217C209F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58" y="3429000"/>
            <a:ext cx="650648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7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AD303-17E1-42D8-8E8A-165CC4E7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Editar reporte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3093C1-F7FD-4960-9878-E7274A7EE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Podemos editar el reporte para configurar parámetros adicionales según sea necesario: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D0E603-02C1-4526-B1A8-75E581B7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08" y="2988733"/>
            <a:ext cx="7119984" cy="36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6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E4B39-C374-4210-9D3D-ABC79A6B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Sección principal de configuración del tema “</a:t>
            </a:r>
            <a:r>
              <a:rPr lang="es-MX" dirty="0" err="1"/>
              <a:t>certify</a:t>
            </a:r>
            <a:r>
              <a:rPr lang="es-MX" dirty="0"/>
              <a:t>”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77AFF72-E307-4968-8E57-B922368C1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67" y="2161417"/>
            <a:ext cx="8271395" cy="4281716"/>
          </a:xfrm>
        </p:spPr>
      </p:pic>
    </p:spTree>
    <p:extLst>
      <p:ext uri="{BB962C8B-B14F-4D97-AF65-F5344CB8AC3E}">
        <p14:creationId xmlns:p14="http://schemas.microsoft.com/office/powerpoint/2010/main" val="3688313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843FF-045B-4F9D-8082-D26317E6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código SQL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2F4F8-A2BB-4301-8532-6D3823137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513667" cy="3581400"/>
          </a:xfrm>
        </p:spPr>
        <p:txBody>
          <a:bodyPr/>
          <a:lstStyle/>
          <a:p>
            <a:pPr algn="just"/>
            <a:r>
              <a:rPr lang="es-MX" dirty="0"/>
              <a:t>El código SQL se encuentra disponible en el repositorio GIT bajo el archivo nombrado “</a:t>
            </a:r>
            <a:r>
              <a:rPr lang="es-MX" dirty="0" err="1"/>
              <a:t>ReporteusuariosCalificacionModulos.sql</a:t>
            </a:r>
            <a:r>
              <a:rPr lang="es-MX" dirty="0"/>
              <a:t>”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E6AB97-5EEE-4053-A321-02A0B9B5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41" y="1511379"/>
            <a:ext cx="6231254" cy="50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78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1F77-5A68-4E74-BAA2-F1CADAB6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Reporte CSV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90091A-1FC9-4D56-8DA8-20EB333B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reporte se descarga en formato </a:t>
            </a:r>
            <a:r>
              <a:rPr lang="es-MX" dirty="0" err="1"/>
              <a:t>csv</a:t>
            </a:r>
            <a:r>
              <a:rPr lang="es-MX" dirty="0"/>
              <a:t> y se vería similar a este: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2620AE-F8AB-4D29-92B0-9BA63AFF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9" y="2853265"/>
            <a:ext cx="5963123" cy="358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9DBFD-3E46-4AEB-A260-968C5999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Sección </a:t>
            </a:r>
            <a:r>
              <a:rPr lang="es-MX" dirty="0" err="1"/>
              <a:t>Advanced</a:t>
            </a:r>
            <a:r>
              <a:rPr lang="es-MX" dirty="0"/>
              <a:t> tema “</a:t>
            </a:r>
            <a:r>
              <a:rPr lang="es-MX" dirty="0" err="1"/>
              <a:t>certify</a:t>
            </a:r>
            <a:r>
              <a:rPr lang="es-MX" dirty="0"/>
              <a:t>”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43093C5-846C-4535-831D-26EDD3FB2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873" y="1667932"/>
            <a:ext cx="9407031" cy="4809068"/>
          </a:xfrm>
        </p:spPr>
      </p:pic>
    </p:spTree>
    <p:extLst>
      <p:ext uri="{BB962C8B-B14F-4D97-AF65-F5344CB8AC3E}">
        <p14:creationId xmlns:p14="http://schemas.microsoft.com/office/powerpoint/2010/main" val="301831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30D5E-1DB7-4E1C-8106-8DCE9E7A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Codigo</a:t>
            </a:r>
            <a:r>
              <a:rPr lang="es-MX" dirty="0"/>
              <a:t> CSS de el tema “</a:t>
            </a:r>
            <a:r>
              <a:rPr lang="es-MX" dirty="0" err="1"/>
              <a:t>certify</a:t>
            </a:r>
            <a:r>
              <a:rPr lang="es-MX" dirty="0"/>
              <a:t>”.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0FBEDD-D4E6-427F-B07F-164070226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código se encuentra disponible en el repositorio </a:t>
            </a:r>
            <a:r>
              <a:rPr lang="es-MX" dirty="0" err="1"/>
              <a:t>git</a:t>
            </a:r>
            <a:r>
              <a:rPr lang="es-MX" dirty="0"/>
              <a:t> en el archivo Certify.css y la configuración del tema.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26D791-3C64-491E-8ED7-F3B94B43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93" y="3124288"/>
            <a:ext cx="4821907" cy="31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8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83CBF-698D-4A5E-AF7F-C608BC88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</a:t>
            </a:r>
            <a:r>
              <a:rPr lang="en-US" dirty="0"/>
              <a:t> AMAFORE / </a:t>
            </a:r>
            <a:r>
              <a:rPr lang="en-US" dirty="0" err="1"/>
              <a:t>Cursos</a:t>
            </a:r>
            <a:r>
              <a:rPr lang="en-US" dirty="0"/>
              <a:t> AMAFORE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DBC8D8-9431-4B59-B574-C64DE832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66" y="1718403"/>
            <a:ext cx="9291150" cy="48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3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382AB-FD47-43D4-ADC9-2AA97F1D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Configuraciones del tema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240FD-8775-4244-A7A1-5704F960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Para configurar el tema se debe navegar a </a:t>
            </a:r>
            <a:r>
              <a:rPr lang="es-MX" dirty="0" err="1"/>
              <a:t>Administracion</a:t>
            </a:r>
            <a:r>
              <a:rPr lang="es-MX" dirty="0"/>
              <a:t> del sitio -&gt; Apariencia</a:t>
            </a:r>
          </a:p>
          <a:p>
            <a:pPr lvl="1"/>
            <a:r>
              <a:rPr lang="es-MX" dirty="0"/>
              <a:t>En la sección Temas se debe buscar la opción “</a:t>
            </a:r>
            <a:r>
              <a:rPr lang="es-MX" dirty="0" err="1"/>
              <a:t>amafore</a:t>
            </a:r>
            <a:r>
              <a:rPr lang="es-MX" dirty="0"/>
              <a:t>”.</a:t>
            </a:r>
          </a:p>
          <a:p>
            <a:pPr lvl="1"/>
            <a:r>
              <a:rPr lang="es-MX" dirty="0"/>
              <a:t>Una vez dentro se encontrara una pantalla que nos mostrara configuraciones para el logo y colores generales.</a:t>
            </a:r>
          </a:p>
          <a:p>
            <a:pPr lvl="1"/>
            <a:r>
              <a:rPr lang="es-MX" dirty="0"/>
              <a:t>Existe una sección llamada “</a:t>
            </a:r>
            <a:r>
              <a:rPr lang="es-MX" dirty="0" err="1"/>
              <a:t>Advanced</a:t>
            </a:r>
            <a:r>
              <a:rPr lang="es-MX" dirty="0"/>
              <a:t>”, en ella es posible modificar el tema mediante estilos CSS.</a:t>
            </a:r>
          </a:p>
          <a:p>
            <a:r>
              <a:rPr lang="es-MX" dirty="0"/>
              <a:t>A continuación se muestran las pantallas antes mencionadas.</a:t>
            </a:r>
          </a:p>
        </p:txBody>
      </p:sp>
    </p:spTree>
    <p:extLst>
      <p:ext uri="{BB962C8B-B14F-4D97-AF65-F5344CB8AC3E}">
        <p14:creationId xmlns:p14="http://schemas.microsoft.com/office/powerpoint/2010/main" val="3416225829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222</TotalTime>
  <Words>1658</Words>
  <Application>Microsoft Office PowerPoint</Application>
  <PresentationFormat>Panorámica</PresentationFormat>
  <Paragraphs>133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6" baseType="lpstr">
      <vt:lpstr>Franklin Gothic Book</vt:lpstr>
      <vt:lpstr>Open Sans</vt:lpstr>
      <vt:lpstr>Roboto</vt:lpstr>
      <vt:lpstr>SegoeUIVariable</vt:lpstr>
      <vt:lpstr>Recorte</vt:lpstr>
      <vt:lpstr>Moodle</vt:lpstr>
      <vt:lpstr>Temas</vt:lpstr>
      <vt:lpstr>Tema certify / Exámenes certificación AAFM</vt:lpstr>
      <vt:lpstr>Configuraciones del tema</vt:lpstr>
      <vt:lpstr>Sección principal de configuración del tema “certify”</vt:lpstr>
      <vt:lpstr>Sección Advanced tema “certify”</vt:lpstr>
      <vt:lpstr>Codigo CSS de el tema “certify”.</vt:lpstr>
      <vt:lpstr>Tema AMAFORE / Cursos AMAFORE</vt:lpstr>
      <vt:lpstr>Configuraciones del tema</vt:lpstr>
      <vt:lpstr>Sección principal de configuración del tema “certify”</vt:lpstr>
      <vt:lpstr>Sección Advanced tema “certify”</vt:lpstr>
      <vt:lpstr>Codigo CSS de el tema “certify”.</vt:lpstr>
      <vt:lpstr>Tema base</vt:lpstr>
      <vt:lpstr>Clonar tema</vt:lpstr>
      <vt:lpstr>Codigo de los temas certify y amafore</vt:lpstr>
      <vt:lpstr>Pantallas de inicio de sesión diferenciadas.</vt:lpstr>
      <vt:lpstr>Pantallas e inicio de sesión actuales.</vt:lpstr>
      <vt:lpstr>Pantalla propuesta de login versión AAFM</vt:lpstr>
      <vt:lpstr>Configuraciones de Exámenes</vt:lpstr>
      <vt:lpstr>Configuración del Modulo Quizz</vt:lpstr>
      <vt:lpstr>Restricciones de tiempo</vt:lpstr>
      <vt:lpstr>Configuración de intentos</vt:lpstr>
      <vt:lpstr>Diseño de presentación de preguntas.</vt:lpstr>
      <vt:lpstr>Comportamiento de las preguntas</vt:lpstr>
      <vt:lpstr>Opciones de retroalimentación</vt:lpstr>
      <vt:lpstr>Condiciones de Finalización</vt:lpstr>
      <vt:lpstr>Restricciones de Acceso</vt:lpstr>
      <vt:lpstr>Restricción de acceso Módulos M1 … Mn</vt:lpstr>
      <vt:lpstr>Calificador de Moodle</vt:lpstr>
      <vt:lpstr>Menú Configuración Calificador</vt:lpstr>
      <vt:lpstr>Ponderando nuestros módulos</vt:lpstr>
      <vt:lpstr>Participantes</vt:lpstr>
      <vt:lpstr>Fecha de inscripción </vt:lpstr>
      <vt:lpstr>Reportes</vt:lpstr>
      <vt:lpstr>Acceder a los reportes</vt:lpstr>
      <vt:lpstr>Elegimos la categoría de exámenes de certificación </vt:lpstr>
      <vt:lpstr>Tendremos acceso a 2 reportes</vt:lpstr>
      <vt:lpstr>Reporte por Usuario</vt:lpstr>
      <vt:lpstr>Parámetros reporte usuario</vt:lpstr>
      <vt:lpstr>Mostrando resultados.</vt:lpstr>
      <vt:lpstr>Descargar reporte</vt:lpstr>
      <vt:lpstr>Editar reporte</vt:lpstr>
      <vt:lpstr>El código SQL</vt:lpstr>
      <vt:lpstr>Reporte por Preguntas de Módulos con datos de Usuario</vt:lpstr>
      <vt:lpstr>Parámetros reporte usuario</vt:lpstr>
      <vt:lpstr>Mostrando resultados.</vt:lpstr>
      <vt:lpstr>Campos del reporte</vt:lpstr>
      <vt:lpstr>Descargar reporte</vt:lpstr>
      <vt:lpstr>Editar reporte</vt:lpstr>
      <vt:lpstr>El código SQL</vt:lpstr>
      <vt:lpstr>Reporte CSV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Moodle</dc:title>
  <dc:creator>BYG DEV</dc:creator>
  <cp:lastModifiedBy>BYG DEV</cp:lastModifiedBy>
  <cp:revision>32</cp:revision>
  <dcterms:created xsi:type="dcterms:W3CDTF">2024-07-26T18:44:28Z</dcterms:created>
  <dcterms:modified xsi:type="dcterms:W3CDTF">2024-07-26T22:27:47Z</dcterms:modified>
</cp:coreProperties>
</file>